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69" r:id="rId2"/>
    <p:sldId id="270" r:id="rId3"/>
    <p:sldId id="271" r:id="rId4"/>
    <p:sldId id="268" r:id="rId5"/>
    <p:sldId id="267" r:id="rId6"/>
    <p:sldId id="265" r:id="rId7"/>
    <p:sldId id="266" r:id="rId8"/>
    <p:sldId id="264" r:id="rId9"/>
    <p:sldId id="256" r:id="rId10"/>
    <p:sldId id="263" r:id="rId11"/>
    <p:sldId id="262" r:id="rId12"/>
    <p:sldId id="261" r:id="rId13"/>
    <p:sldId id="259" r:id="rId14"/>
    <p:sldId id="260" r:id="rId15"/>
    <p:sldId id="257" r:id="rId16"/>
    <p:sldId id="258" r:id="rId17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13715-0547-4129-9EC0-00C3D4D89F6D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20480-1BED-4D44-8B6E-24C132F7CB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041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023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6563A-380D-0EF9-05E6-41DBCAD37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7E0CB4C-E7A6-7428-FD7D-0C2E20850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635894D-1D9D-07BB-AD81-1EB385E2F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951817-F2C4-C877-2BC7-4DC143CB1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99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5EAE-73A5-DD2C-E9F9-DE7678C4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B3B736F-54F9-3F0E-C49E-84182918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BA910B4-0FCC-1642-DCD6-C353645A6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8A6846-06BB-6823-8CF6-57104C828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392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52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24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0C29E-BE71-BE3F-2F22-CAFAF6304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C83D1BB-DD29-AA2D-71E9-EDDFB993D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98F0B74-35F2-103B-CA89-67075884F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B50B4B4-2D4B-8E92-930F-740BCD1BA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217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74816-1EE8-C7DF-3C17-1590E1C63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C641A71-B7F4-6BB4-FC5B-B78F3C052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02AC51-D433-D5B3-DC57-8823647CD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B74029-7806-6AC0-4FC8-9193013FB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42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4A1A6-C9A0-C67A-7D6E-6451A2F3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C8D532E-2775-FEAD-374B-03FA361EA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5CA056D-556E-AB9A-083A-91F8F2790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E05F42-D62B-9C08-9A52-3146F0195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710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58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2711-9058-A586-3131-466F224BE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08BDE36-9E8E-361F-7BFB-B2CCE1254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5495ED0-ACF6-6D1E-2585-5EE9E9221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BACF01-C562-7A33-9365-855378E14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67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9F6F7-8B72-A245-B565-0A8AD9E65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F7AC6BB-F6FB-7684-59AA-26AA88CCB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794C7D9-E1DB-7C99-8C18-7AF81A01A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CEAC11-39F3-0C1C-3EA3-A1FD87243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25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66591-CAF4-0C25-422C-5E8FFD5B2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0099A1B-53CF-E5C7-4509-1A020BEB4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C5EAE89-F292-FA42-2031-C4B53FBF1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C0C7B6-5A71-A527-709E-69E682FDE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0480-1BED-4D44-8B6E-24C132F7CBB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40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CD1640-1EE4-5F99-757E-CFD65BA51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7248F21-B5ED-7F9C-EC2C-401E50838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F5C006-22AE-A581-C383-3F947185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A68298-2671-C1B4-87DE-6E997555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FC016-DD54-8A52-CA29-CD6C601F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387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F7120A-31DB-9FFD-979B-B2D3E78A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E3ADF84-8AD9-9269-2362-6B3B4EA11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B6D9E8-A87D-5820-A438-148D4C81F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4161DE-ADBA-2144-422B-AEBB411D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FF21E4-8D9D-6F09-FF5F-E804BB8C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40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A054262-ECC3-78BB-7AB8-98C5EBE82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03DF1F6-8E55-0DBE-DC09-C9937528B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249D72-BC89-428C-9E40-257549DF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D17119-5B34-AC6C-25FA-FF8525AB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09502D-51E7-DDC7-B791-8FE0FF8E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092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486652-75FA-CD3D-3A28-1F7BEE6A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B574D1-EE9C-50C3-37A4-1586E2547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7D472F-14C8-058E-DEAA-C8C7D180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3BFD3D-4D08-A92E-856D-37A215BC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CCBB71-8483-F396-C129-EF324F46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05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71415-466B-C0DE-CE79-092A3E6C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D14FE5-BDA4-6489-EAE2-5C783DE65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B976B-EA5A-5DE9-0CE0-A184B16B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B5DECC-2D82-2423-06A1-BBC135414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F637E6-DD00-8875-5D98-9A457055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66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8DF016-45E3-FD96-37C3-6A672959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43AC58-1EFF-0D61-77E9-615E1B283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52C1D9-8658-6A43-8450-B69F16BB5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50F0BB-5790-235A-1FF1-9F6D8D6F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9B92595-7DA6-AFC4-7682-1BF68E40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96D1A8-A00C-EE1C-1B2B-02BE6BA4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76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248E76-FF42-639F-9D8E-3E889CC2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E147AE9-5B81-711A-D9EB-66BC79F35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9C33C6C-0FCC-D90C-E28B-BE1DCB519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8E97D59-3991-9C34-EEED-65F096A71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4B2EED6-8BF2-F0AD-F951-B15DA0124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5970596-DB64-30C7-CB61-E34B7F5B9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0284C67-DBFA-0293-40A6-C88C07E9C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10C0EEE-DC26-AE40-FF2E-EA30255C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931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7F9D77-454A-45CD-295D-EF06F332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6A8836A-7195-F29D-D67A-35608168C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07C1ED0-0E36-86E2-4662-34B4F2D3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B14F3BE-9490-E406-74C7-841EAC9B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408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5EC6FE4-61F3-A491-33E0-B5154E30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A5A19D-2885-8D18-5D41-F60BE4C3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ABDA68-FC94-20D4-E87D-54659DF1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3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CF1D5C-7A78-B8DA-665B-3691F70F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0974E7-D001-E286-CF1B-5AA692746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13052E-7C45-120D-6BE2-F60147648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7D3517-1B36-E94F-F584-AE9F4003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826512C-71CA-2ABF-5B0E-1C54FFD5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72B0898-40CF-E751-1835-951B5FD5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56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009603-6177-6A31-308E-9A9C2708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2D0F301-5169-B50E-E733-7940F4099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5AEEE5-215F-EF94-7260-DA5D38A8B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136DD00-6852-B6FE-EFD7-55F3C811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8DC3BD4-5DDB-3E40-09F1-8669591B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E5C69F-92A6-ECAB-4176-1F1E3D88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011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3CBB129-4D2C-DCD0-16E4-B6C7781B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D7E691-7A13-4E62-A3A9-F012ABCB5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6CB074-73FD-61AB-9D0E-72202C3A6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603E3B-FD48-4532-9ADD-01CB8C1C72E5}" type="datetimeFigureOut">
              <a:rPr lang="pl-PL" smtClean="0"/>
              <a:t>29.10.2025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548800-6EE7-6797-FD31-F0473D788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1A0F0A-FC3B-CC10-C6F1-26185012B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42642C-62C5-4AFD-865C-3ACDA9AC11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64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B6752-39BD-725E-7045-6511A9C71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, Fotografia lotnicza, Widok z lotu ptaka, lotnicze&#10;&#10;Zawartość wygenerowana przez AI może być niepoprawna.">
            <a:extLst>
              <a:ext uri="{FF2B5EF4-FFF2-40B4-BE49-F238E27FC236}">
                <a16:creationId xmlns:a16="http://schemas.microsoft.com/office/drawing/2014/main" id="{4D6A4BD0-E005-BE14-0D85-6223CBE76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498"/>
            <a:ext cx="12192000" cy="5605004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AC6896C1-5C45-4638-AAF5-BE0E8B9457D0}"/>
              </a:ext>
            </a:extLst>
          </p:cNvPr>
          <p:cNvCxnSpPr>
            <a:cxnSpLocks/>
          </p:cNvCxnSpPr>
          <p:nvPr/>
        </p:nvCxnSpPr>
        <p:spPr>
          <a:xfrm flipV="1">
            <a:off x="3307404" y="1771650"/>
            <a:ext cx="3407721" cy="1933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3A28D845-394C-B254-132E-D0C440BBA476}"/>
              </a:ext>
            </a:extLst>
          </p:cNvPr>
          <p:cNvCxnSpPr>
            <a:cxnSpLocks/>
          </p:cNvCxnSpPr>
          <p:nvPr/>
        </p:nvCxnSpPr>
        <p:spPr>
          <a:xfrm flipV="1">
            <a:off x="5667375" y="1704975"/>
            <a:ext cx="1047750" cy="19621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409261D-E8A9-341E-AB90-6F040AD853AE}"/>
              </a:ext>
            </a:extLst>
          </p:cNvPr>
          <p:cNvSpPr txBox="1"/>
          <p:nvPr/>
        </p:nvSpPr>
        <p:spPr>
          <a:xfrm>
            <a:off x="6715125" y="1479262"/>
            <a:ext cx="402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UTRUDNIENIA DROGOWE</a:t>
            </a:r>
          </a:p>
          <a:p>
            <a:pPr algn="ctr"/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ZAMKNIĘCIE DROGI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1BED3C9-E803-01FA-AD15-7BA289EFBF25}"/>
              </a:ext>
            </a:extLst>
          </p:cNvPr>
          <p:cNvSpPr txBox="1"/>
          <p:nvPr/>
        </p:nvSpPr>
        <p:spPr>
          <a:xfrm>
            <a:off x="103508" y="5378738"/>
            <a:ext cx="9815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Remont nawierzchni drogi powiatowej nr 1644K Łopuszna - Dursztyn od km 3+560 do km 4+020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1894FD7-AA3F-BDC9-24A6-2E4472EF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3" y="5405273"/>
            <a:ext cx="144487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969FC-4FF1-737D-59BA-670043C2F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 wolnym powietrzu, droga, niebo, drzewo&#10;&#10;Zawartość wygenerowana przez AI może być niepoprawna.">
            <a:extLst>
              <a:ext uri="{FF2B5EF4-FFF2-40B4-BE49-F238E27FC236}">
                <a16:creationId xmlns:a16="http://schemas.microsoft.com/office/drawing/2014/main" id="{7737ADA0-B468-3435-FC8A-77AAFA9C7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1" r="1" b="35646"/>
          <a:stretch>
            <a:fillRect/>
          </a:stretch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8A08611-F89D-5CC6-AC6F-40C78FE41598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Rozbudow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drogi powiatowej nr 1661K  w miejscowości Obidowa</a:t>
            </a:r>
          </a:p>
        </p:txBody>
      </p:sp>
      <p:pic>
        <p:nvPicPr>
          <p:cNvPr id="4" name="Obraz 3" descr="Obraz zawierający na wolnym powietrzu, droga, drzewo, niebo&#10;&#10;Zawartość wygenerowana przez AI może być niepoprawna.">
            <a:extLst>
              <a:ext uri="{FF2B5EF4-FFF2-40B4-BE49-F238E27FC236}">
                <a16:creationId xmlns:a16="http://schemas.microsoft.com/office/drawing/2014/main" id="{F989F37A-6643-DA3A-A83A-C399DEDCC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670"/>
          <a:stretch>
            <a:fillRect/>
          </a:stretch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A1E6A1E-AEB3-995A-83CA-0F9AF4080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05" y="3949668"/>
            <a:ext cx="2535482" cy="19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EF4A4-B52A-7F8A-C4A2-32A15AD15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droga, niebo, drzewo&#10;&#10;Zawartość wygenerowana przez AI może być niepoprawna.">
            <a:extLst>
              <a:ext uri="{FF2B5EF4-FFF2-40B4-BE49-F238E27FC236}">
                <a16:creationId xmlns:a16="http://schemas.microsoft.com/office/drawing/2014/main" id="{4C28442A-FB16-72E1-5725-337A40A77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9" r="2" b="28127"/>
          <a:stretch>
            <a:fillRect/>
          </a:stretch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2A7536A-DD64-8268-5F5D-5C209FF937A2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Rozbudow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drogi powiatowej nr 1661K  w miejscowości Klikuszowa</a:t>
            </a:r>
          </a:p>
        </p:txBody>
      </p:sp>
      <p:pic>
        <p:nvPicPr>
          <p:cNvPr id="6" name="Obraz 5" descr="Obraz zawierający na wolnym powietrzu, niebo, drzewo, droga&#10;&#10;Zawartość wygenerowana przez AI może być niepoprawna.">
            <a:extLst>
              <a:ext uri="{FF2B5EF4-FFF2-40B4-BE49-F238E27FC236}">
                <a16:creationId xmlns:a16="http://schemas.microsoft.com/office/drawing/2014/main" id="{607FE609-396E-3240-B8BE-FB52A937E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670"/>
          <a:stretch>
            <a:fillRect/>
          </a:stretch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28A8181-B090-50B0-493B-F3DEDAA14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10" y="3849688"/>
            <a:ext cx="2394012" cy="17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3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D3E1-8BB0-89B0-7C18-D8CF24D3D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tekst, Grafika, projekt graficzny, zrzut ekranu&#10;&#10;Zawartość wygenerowana przez AI może być niepoprawna.">
            <a:extLst>
              <a:ext uri="{FF2B5EF4-FFF2-40B4-BE49-F238E27FC236}">
                <a16:creationId xmlns:a16="http://schemas.microsoft.com/office/drawing/2014/main" id="{58A69B4A-66BB-ED5B-504B-93831570C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8" y="304800"/>
            <a:ext cx="3363471" cy="2522406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C00741F-7380-41EB-19B6-E34CC785FC5A}"/>
              </a:ext>
            </a:extLst>
          </p:cNvPr>
          <p:cNvSpPr txBox="1"/>
          <p:nvPr/>
        </p:nvSpPr>
        <p:spPr>
          <a:xfrm>
            <a:off x="283631" y="6391275"/>
            <a:ext cx="1126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Rozbudowy drogi powiatowej nr 1661K  w miejscowości Klikuszowa</a:t>
            </a:r>
          </a:p>
        </p:txBody>
      </p:sp>
    </p:spTree>
    <p:extLst>
      <p:ext uri="{BB962C8B-B14F-4D97-AF65-F5344CB8AC3E}">
        <p14:creationId xmlns:p14="http://schemas.microsoft.com/office/powerpoint/2010/main" val="14512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78816-3F44-1512-69E5-476BEFE1E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tekst, Grafika, projekt graficzny, zrzut ekranu&#10;&#10;Zawartość wygenerowana przez AI może być niepoprawna.">
            <a:extLst>
              <a:ext uri="{FF2B5EF4-FFF2-40B4-BE49-F238E27FC236}">
                <a16:creationId xmlns:a16="http://schemas.microsoft.com/office/drawing/2014/main" id="{DE40D6A2-8AD7-74E5-9EBE-EE29D3002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02" y="-1"/>
            <a:ext cx="3947718" cy="2960557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DB04A09-5C1C-A4F5-E928-2E4B7D72E580}"/>
              </a:ext>
            </a:extLst>
          </p:cNvPr>
          <p:cNvSpPr txBox="1"/>
          <p:nvPr/>
        </p:nvSpPr>
        <p:spPr>
          <a:xfrm>
            <a:off x="283631" y="6391275"/>
            <a:ext cx="1126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skrzyżowania drogi powiatowej nr 1671K ul. św. Anny – ul.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Kowaniec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drogą gminną ul. Szpitalną w Nowym Targu</a:t>
            </a:r>
          </a:p>
        </p:txBody>
      </p:sp>
      <p:pic>
        <p:nvPicPr>
          <p:cNvPr id="3" name="Obraz 2" descr="Obraz zawierający na wolnym powietrzu, niebo, droga, Nawierzchnia drogowa&#10;&#10;Zawartość wygenerowana przez AI może być niepoprawna.">
            <a:extLst>
              <a:ext uri="{FF2B5EF4-FFF2-40B4-BE49-F238E27FC236}">
                <a16:creationId xmlns:a16="http://schemas.microsoft.com/office/drawing/2014/main" id="{5E4EB814-D96E-E576-A146-DD22F8E38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" y="2804319"/>
            <a:ext cx="4846839" cy="3521870"/>
          </a:xfrm>
          <a:prstGeom prst="rect">
            <a:avLst/>
          </a:prstGeom>
        </p:spPr>
      </p:pic>
      <p:pic>
        <p:nvPicPr>
          <p:cNvPr id="6" name="Obraz 5" descr="Obraz zawierający na wolnym powietrzu, droga, scena, niebo&#10;&#10;Zawartość wygenerowana przez AI może być niepoprawna.">
            <a:extLst>
              <a:ext uri="{FF2B5EF4-FFF2-40B4-BE49-F238E27FC236}">
                <a16:creationId xmlns:a16="http://schemas.microsoft.com/office/drawing/2014/main" id="{A35684B0-4E99-14EA-6D43-6922206EB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09" y="194171"/>
            <a:ext cx="4799233" cy="61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9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4C66C-BA15-933C-B66A-47BEA30B6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tekst, Grafika, projekt graficzny, zrzut ekranu&#10;&#10;Zawartość wygenerowana przez AI może być niepoprawna.">
            <a:extLst>
              <a:ext uri="{FF2B5EF4-FFF2-40B4-BE49-F238E27FC236}">
                <a16:creationId xmlns:a16="http://schemas.microsoft.com/office/drawing/2014/main" id="{65501D48-8798-2AB9-5203-B4E320D40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02" y="-1"/>
            <a:ext cx="3947718" cy="2960557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CB802C4-AEA0-81C5-E3E2-7BCCC04C3E85}"/>
              </a:ext>
            </a:extLst>
          </p:cNvPr>
          <p:cNvSpPr txBox="1"/>
          <p:nvPr/>
        </p:nvSpPr>
        <p:spPr>
          <a:xfrm>
            <a:off x="283631" y="6391275"/>
            <a:ext cx="1126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skrzyżowania drogi powiatowej nr 1671K ul. św. Anny – ul.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Kowaniec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drogą gminną ul. Szpitalną w Nowym Targu</a:t>
            </a:r>
          </a:p>
        </p:txBody>
      </p:sp>
      <p:pic>
        <p:nvPicPr>
          <p:cNvPr id="3" name="Obraz 2" descr="Obraz zawierający na wolnym powietrzu, niebo, droga, Nawierzchnia drogowa&#10;&#10;Zawartość wygenerowana przez AI może być niepoprawna.">
            <a:extLst>
              <a:ext uri="{FF2B5EF4-FFF2-40B4-BE49-F238E27FC236}">
                <a16:creationId xmlns:a16="http://schemas.microsoft.com/office/drawing/2014/main" id="{6D31FDF8-0BCE-2987-E6B8-9161800E9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" y="2804319"/>
            <a:ext cx="4846839" cy="3521870"/>
          </a:xfrm>
          <a:prstGeom prst="rect">
            <a:avLst/>
          </a:prstGeom>
        </p:spPr>
      </p:pic>
      <p:pic>
        <p:nvPicPr>
          <p:cNvPr id="6" name="Obraz 5" descr="Obraz zawierający na wolnym powietrzu, droga, scena, niebo&#10;&#10;Zawartość wygenerowana przez AI może być niepoprawna.">
            <a:extLst>
              <a:ext uri="{FF2B5EF4-FFF2-40B4-BE49-F238E27FC236}">
                <a16:creationId xmlns:a16="http://schemas.microsoft.com/office/drawing/2014/main" id="{461F3E98-4E98-87F3-977C-EF7CD1CC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09" y="194171"/>
            <a:ext cx="4799233" cy="61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51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310AC-4F3C-0C59-8EBA-43E8DD2F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niebo, droga, Nawierzchnia drogowa&#10;&#10;Zawartość wygenerowana przez AI może być niepoprawna.">
            <a:extLst>
              <a:ext uri="{FF2B5EF4-FFF2-40B4-BE49-F238E27FC236}">
                <a16:creationId xmlns:a16="http://schemas.microsoft.com/office/drawing/2014/main" id="{875194E3-0A89-28C0-A2DF-0E726273A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 b="15287"/>
          <a:stretch>
            <a:fillRect/>
          </a:stretch>
        </p:blipFill>
        <p:spPr>
          <a:xfrm>
            <a:off x="630449" y="571500"/>
            <a:ext cx="11010897" cy="5505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E3E9D25-AE43-2C7D-BD68-F1E31C3A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99" y="4776787"/>
            <a:ext cx="1984800" cy="1488600"/>
          </a:xfrm>
          <a:prstGeom prst="rect">
            <a:avLst/>
          </a:prstGeom>
        </p:spPr>
      </p:pic>
      <p:pic>
        <p:nvPicPr>
          <p:cNvPr id="6" name="Obraz 5" descr="Obraz zawierający tekst, plakat, kreskówka, ilustracja&#10;&#10;Zawartość wygenerowana przez AI może być niepoprawna.">
            <a:extLst>
              <a:ext uri="{FF2B5EF4-FFF2-40B4-BE49-F238E27FC236}">
                <a16:creationId xmlns:a16="http://schemas.microsoft.com/office/drawing/2014/main" id="{608B6F35-4842-1F2E-CBE9-A9DA0C696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109" y="4867274"/>
            <a:ext cx="753692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droga, scena, niebo&#10;&#10;Zawartość wygenerowana przez AI może być niepoprawna.">
            <a:extLst>
              <a:ext uri="{FF2B5EF4-FFF2-40B4-BE49-F238E27FC236}">
                <a16:creationId xmlns:a16="http://schemas.microsoft.com/office/drawing/2014/main" id="{9AB0B0A2-1C3C-3A34-0395-95E8C157F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 r="1" b="33310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5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, Fotografia lotnicza, Widok z lotu ptaka, lotnicze&#10;&#10;Zawartość wygenerowana przez AI może być niepoprawna.">
            <a:extLst>
              <a:ext uri="{FF2B5EF4-FFF2-40B4-BE49-F238E27FC236}">
                <a16:creationId xmlns:a16="http://schemas.microsoft.com/office/drawing/2014/main" id="{5D8DCF54-565A-6B34-8793-B357989AD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"/>
          <a:stretch>
            <a:fillRect/>
          </a:stretch>
        </p:blipFill>
        <p:spPr>
          <a:xfrm>
            <a:off x="454505" y="758087"/>
            <a:ext cx="11439908" cy="5642606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79F1A6AB-BFE6-5AE1-D08F-9A1E7F1932BD}"/>
              </a:ext>
            </a:extLst>
          </p:cNvPr>
          <p:cNvSpPr/>
          <p:nvPr/>
        </p:nvSpPr>
        <p:spPr>
          <a:xfrm>
            <a:off x="4922196" y="3035030"/>
            <a:ext cx="2208178" cy="1780161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6BE46EAE-BEC0-3165-2696-A07942848941}"/>
              </a:ext>
            </a:extLst>
          </p:cNvPr>
          <p:cNvSpPr/>
          <p:nvPr/>
        </p:nvSpPr>
        <p:spPr>
          <a:xfrm>
            <a:off x="4922196" y="3362325"/>
            <a:ext cx="2208178" cy="1452866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34F6AEB-B586-48B5-7142-4C6B220BFA4D}"/>
              </a:ext>
            </a:extLst>
          </p:cNvPr>
          <p:cNvSpPr txBox="1"/>
          <p:nvPr/>
        </p:nvSpPr>
        <p:spPr>
          <a:xfrm>
            <a:off x="1167004" y="0"/>
            <a:ext cx="9857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Nowe usprawnienia na skrzyżowaniu ul. Legionów Józefa Piłsudskiego </a:t>
            </a:r>
          </a:p>
          <a:p>
            <a:pPr algn="ctr">
              <a:tabLst>
                <a:tab pos="714375" algn="l"/>
              </a:tabLst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ul. Waksmundzkiej🚦🚗</a:t>
            </a:r>
          </a:p>
          <a:p>
            <a:pPr algn="ctr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A32199B7-A42D-613E-D1F4-AA7F354FB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7" y="5638778"/>
            <a:ext cx="1447800" cy="108576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345FA23-9E6C-8864-1EB8-942CC98C825F}"/>
              </a:ext>
            </a:extLst>
          </p:cNvPr>
          <p:cNvSpPr txBox="1"/>
          <p:nvPr/>
        </p:nvSpPr>
        <p:spPr>
          <a:xfrm>
            <a:off x="7514842" y="10379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ROZWIĄZANIE MA WPŁYNĄĆ NA:</a:t>
            </a:r>
          </a:p>
          <a:p>
            <a:r>
              <a:rPr lang="pl-PL" dirty="0"/>
              <a:t>✅ </a:t>
            </a:r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upłynnienie ruchu,</a:t>
            </a:r>
          </a:p>
          <a:p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skrócenie czasu oczekiwania,</a:t>
            </a:r>
          </a:p>
          <a:p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zmniejszenie korków 🚗🚙</a:t>
            </a:r>
          </a:p>
        </p:txBody>
      </p:sp>
      <p:sp>
        <p:nvSpPr>
          <p:cNvPr id="17" name="Strzałka: w lewo i w prawo 16">
            <a:extLst>
              <a:ext uri="{FF2B5EF4-FFF2-40B4-BE49-F238E27FC236}">
                <a16:creationId xmlns:a16="http://schemas.microsoft.com/office/drawing/2014/main" id="{7FC3A5BB-DDD2-1C82-5755-343BB78D8AFB}"/>
              </a:ext>
            </a:extLst>
          </p:cNvPr>
          <p:cNvSpPr/>
          <p:nvPr/>
        </p:nvSpPr>
        <p:spPr>
          <a:xfrm rot="7517000">
            <a:off x="5343820" y="2859623"/>
            <a:ext cx="2807877" cy="80174"/>
          </a:xfrm>
          <a:prstGeom prst="leftRightArrow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6628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a wolnym powietrzu, niebo, chmura, Lampa uliczna&#10;&#10;Zawartość wygenerowana przez AI może być niepoprawna.">
            <a:extLst>
              <a:ext uri="{FF2B5EF4-FFF2-40B4-BE49-F238E27FC236}">
                <a16:creationId xmlns:a16="http://schemas.microsoft.com/office/drawing/2014/main" id="{7895B982-CE9E-E16A-24B9-3FEA466C9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r="6471" b="-1"/>
          <a:stretch>
            <a:fillRect/>
          </a:stretch>
        </p:blipFill>
        <p:spPr>
          <a:xfrm>
            <a:off x="782459" y="457612"/>
            <a:ext cx="3449072" cy="2971388"/>
          </a:xfrm>
          <a:prstGeom prst="rect">
            <a:avLst/>
          </a:prstGeom>
        </p:spPr>
      </p:pic>
      <p:pic>
        <p:nvPicPr>
          <p:cNvPr id="9" name="Obraz 8" descr="Obraz zawierający na wolnym powietrzu, niebo, Pojazd lądowy, pojazd&#10;&#10;Zawartość wygenerowana przez AI może być niepoprawna.">
            <a:extLst>
              <a:ext uri="{FF2B5EF4-FFF2-40B4-BE49-F238E27FC236}">
                <a16:creationId xmlns:a16="http://schemas.microsoft.com/office/drawing/2014/main" id="{0A070ABE-8536-EF60-2AF9-2D1BF9566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-2" b="-2"/>
          <a:stretch>
            <a:fillRect/>
          </a:stretch>
        </p:blipFill>
        <p:spPr>
          <a:xfrm>
            <a:off x="738263" y="3632472"/>
            <a:ext cx="3537464" cy="2866256"/>
          </a:xfrm>
          <a:prstGeom prst="rect">
            <a:avLst/>
          </a:prstGeom>
        </p:spPr>
      </p:pic>
      <p:pic>
        <p:nvPicPr>
          <p:cNvPr id="3" name="Obraz 2" descr="Obraz zawierający na wolnym powietrzu, transport, światła drogowe, niebo&#10;&#10;Zawartość wygenerowana przez AI może być niepoprawna.">
            <a:extLst>
              <a:ext uri="{FF2B5EF4-FFF2-40B4-BE49-F238E27FC236}">
                <a16:creationId xmlns:a16="http://schemas.microsoft.com/office/drawing/2014/main" id="{0644D2CE-3D11-B9DA-320F-2FB44ADF8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r="12591" b="1"/>
          <a:stretch>
            <a:fillRect/>
          </a:stretch>
        </p:blipFill>
        <p:spPr>
          <a:xfrm>
            <a:off x="4632783" y="457613"/>
            <a:ext cx="6940752" cy="604111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408AFC6-7343-6590-7828-FBE91DAFC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574" y="4771385"/>
            <a:ext cx="278001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8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C7F4-64E2-C287-6112-E6173F9A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, Fotografia lotnicza, Widok z lotu ptaka, lotnicze&#10;&#10;Zawartość wygenerowana przez AI może być niepoprawna.">
            <a:extLst>
              <a:ext uri="{FF2B5EF4-FFF2-40B4-BE49-F238E27FC236}">
                <a16:creationId xmlns:a16="http://schemas.microsoft.com/office/drawing/2014/main" id="{F21E67FD-209E-7C83-646D-4D1F1B394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77"/>
            <a:ext cx="12192000" cy="5983646"/>
          </a:xfrm>
          <a:prstGeom prst="rect">
            <a:avLst/>
          </a:prstGeom>
        </p:spPr>
      </p:pic>
      <p:pic>
        <p:nvPicPr>
          <p:cNvPr id="5" name="Obraz 4" descr="Obraz zawierający Fotografia lotnicza, Widok z lotu ptaka, węzeł, przedmieście&#10;&#10;Zawartość wygenerowana przez AI może być niepoprawna.">
            <a:extLst>
              <a:ext uri="{FF2B5EF4-FFF2-40B4-BE49-F238E27FC236}">
                <a16:creationId xmlns:a16="http://schemas.microsoft.com/office/drawing/2014/main" id="{9704F725-A564-168F-F1CF-178CFCB7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47" y="924736"/>
            <a:ext cx="3978303" cy="2749320"/>
          </a:xfrm>
          <a:prstGeom prst="ellipse">
            <a:avLst/>
          </a:prstGeom>
          <a:ln w="635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0EF1C8FC-D93B-2C28-AEE1-4B67FA0BCB02}"/>
              </a:ext>
            </a:extLst>
          </p:cNvPr>
          <p:cNvSpPr/>
          <p:nvPr/>
        </p:nvSpPr>
        <p:spPr>
          <a:xfrm>
            <a:off x="895350" y="2133600"/>
            <a:ext cx="1905000" cy="1400175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6DA9B30D-AA6F-E827-0D36-7EFA7E33E17C}"/>
              </a:ext>
            </a:extLst>
          </p:cNvPr>
          <p:cNvCxnSpPr>
            <a:cxnSpLocks/>
          </p:cNvCxnSpPr>
          <p:nvPr/>
        </p:nvCxnSpPr>
        <p:spPr>
          <a:xfrm>
            <a:off x="9201150" y="1983702"/>
            <a:ext cx="205497" cy="31135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11572352-41EC-7E20-0C01-0E8CB3D78AB8}"/>
              </a:ext>
            </a:extLst>
          </p:cNvPr>
          <p:cNvCxnSpPr>
            <a:cxnSpLocks/>
          </p:cNvCxnSpPr>
          <p:nvPr/>
        </p:nvCxnSpPr>
        <p:spPr>
          <a:xfrm flipH="1">
            <a:off x="1666875" y="2228850"/>
            <a:ext cx="2305050" cy="6381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288447F-6B84-4E24-2E02-5FFBF5C97B84}"/>
              </a:ext>
            </a:extLst>
          </p:cNvPr>
          <p:cNvSpPr txBox="1"/>
          <p:nvPr/>
        </p:nvSpPr>
        <p:spPr>
          <a:xfrm>
            <a:off x="3571875" y="1819275"/>
            <a:ext cx="170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Objazd ul. C.K Norwida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D5E0C04-5224-82F4-2F1C-74B63A1B8151}"/>
              </a:ext>
            </a:extLst>
          </p:cNvPr>
          <p:cNvSpPr txBox="1"/>
          <p:nvPr/>
        </p:nvSpPr>
        <p:spPr>
          <a:xfrm>
            <a:off x="7881937" y="1337371"/>
            <a:ext cx="282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Zamknięcie drogi w kierunku ul. Szpitalnej</a:t>
            </a:r>
          </a:p>
        </p:txBody>
      </p:sp>
    </p:spTree>
    <p:extLst>
      <p:ext uri="{BB962C8B-B14F-4D97-AF65-F5344CB8AC3E}">
        <p14:creationId xmlns:p14="http://schemas.microsoft.com/office/powerpoint/2010/main" val="99981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a wolnym powietrzu, scena, niebo, droga&#10;&#10;Zawartość wygenerowana przez AI może być niepoprawna.">
            <a:extLst>
              <a:ext uri="{FF2B5EF4-FFF2-40B4-BE49-F238E27FC236}">
                <a16:creationId xmlns:a16="http://schemas.microsoft.com/office/drawing/2014/main" id="{C2B9403B-6441-F3C1-FB29-A8821CFFC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r="15089" b="-1"/>
          <a:stretch>
            <a:fillRect/>
          </a:stretch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1" name="Obraz 10" descr="Obraz zawierający mapa, Fotografia lotnicza, Widok z lotu ptaka, lotnicze&#10;&#10;Zawartość wygenerowana przez AI może być niepoprawna.">
            <a:extLst>
              <a:ext uri="{FF2B5EF4-FFF2-40B4-BE49-F238E27FC236}">
                <a16:creationId xmlns:a16="http://schemas.microsoft.com/office/drawing/2014/main" id="{5C08B19D-4848-786B-BDAA-42046CAC6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9818" b="-1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Obraz 2" descr="Obraz zawierający na wolnym powietrzu, scena, droga, niebo&#10;&#10;Zawartość wygenerowana przez AI może być niepoprawna.">
            <a:extLst>
              <a:ext uri="{FF2B5EF4-FFF2-40B4-BE49-F238E27FC236}">
                <a16:creationId xmlns:a16="http://schemas.microsoft.com/office/drawing/2014/main" id="{4E9793FC-8532-D47E-9189-2DF075928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r="7602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0DB800B-FF03-F368-2907-F24B51CA0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70" y="0"/>
            <a:ext cx="2186399" cy="164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449E2529-CDF1-9BE3-067A-CAAB22F0DE39}"/>
              </a:ext>
            </a:extLst>
          </p:cNvPr>
          <p:cNvCxnSpPr>
            <a:cxnSpLocks/>
          </p:cNvCxnSpPr>
          <p:nvPr/>
        </p:nvCxnSpPr>
        <p:spPr>
          <a:xfrm>
            <a:off x="2781300" y="1990725"/>
            <a:ext cx="5583742" cy="15208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0C3F96ED-8E31-12DE-BDE4-71B7EA6D06E0}"/>
              </a:ext>
            </a:extLst>
          </p:cNvPr>
          <p:cNvCxnSpPr>
            <a:cxnSpLocks/>
          </p:cNvCxnSpPr>
          <p:nvPr/>
        </p:nvCxnSpPr>
        <p:spPr>
          <a:xfrm flipV="1">
            <a:off x="2781300" y="3537074"/>
            <a:ext cx="5583742" cy="5301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73657F1-0161-DDC9-35BA-3BA88D42A7F8}"/>
              </a:ext>
            </a:extLst>
          </p:cNvPr>
          <p:cNvSpPr txBox="1"/>
          <p:nvPr/>
        </p:nvSpPr>
        <p:spPr>
          <a:xfrm>
            <a:off x="8365042" y="3311542"/>
            <a:ext cx="417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UTRUDNIENIA DROGOWE!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AB537B53-E940-4F97-E604-B9314DEB0B5A}"/>
              </a:ext>
            </a:extLst>
          </p:cNvPr>
          <p:cNvSpPr txBox="1"/>
          <p:nvPr/>
        </p:nvSpPr>
        <p:spPr>
          <a:xfrm>
            <a:off x="7558840" y="3562087"/>
            <a:ext cx="6023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POWIATOWA NR 1669K SPYTKOWICE</a:t>
            </a:r>
          </a:p>
        </p:txBody>
      </p:sp>
    </p:spTree>
    <p:extLst>
      <p:ext uri="{BB962C8B-B14F-4D97-AF65-F5344CB8AC3E}">
        <p14:creationId xmlns:p14="http://schemas.microsoft.com/office/powerpoint/2010/main" val="51172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82A56-1E61-8A45-F32C-5CA5D6858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mapa, Fotografia lotnicza, węzeł, Urbanistyka&#10;&#10;Zawartość wygenerowana przez AI może być niepoprawna.">
            <a:extLst>
              <a:ext uri="{FF2B5EF4-FFF2-40B4-BE49-F238E27FC236}">
                <a16:creationId xmlns:a16="http://schemas.microsoft.com/office/drawing/2014/main" id="{2FCE8A30-564A-708C-0582-7BA3F24B2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2" b="2"/>
          <a:stretch>
            <a:fillRect/>
          </a:stretch>
        </p:blipFill>
        <p:spPr>
          <a:xfrm>
            <a:off x="-2" y="10"/>
            <a:ext cx="6096002" cy="342899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 descr="Obraz zawierający Fotografia lotnicza, mapa, Widok z lotu ptaka, lotnicze&#10;&#10;Zawartość wygenerowana przez AI może być niepoprawna.">
            <a:extLst>
              <a:ext uri="{FF2B5EF4-FFF2-40B4-BE49-F238E27FC236}">
                <a16:creationId xmlns:a16="http://schemas.microsoft.com/office/drawing/2014/main" id="{FDF6E611-8D90-84E0-E4C4-13CB38495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-1" b="-1"/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sp>
        <p:nvSpPr>
          <p:cNvPr id="21" name="Dymek mowy: owalny 20">
            <a:extLst>
              <a:ext uri="{FF2B5EF4-FFF2-40B4-BE49-F238E27FC236}">
                <a16:creationId xmlns:a16="http://schemas.microsoft.com/office/drawing/2014/main" id="{356C64DB-D113-C359-BD40-DC0885935FFB}"/>
              </a:ext>
            </a:extLst>
          </p:cNvPr>
          <p:cNvSpPr/>
          <p:nvPr/>
        </p:nvSpPr>
        <p:spPr>
          <a:xfrm>
            <a:off x="5341546" y="4088724"/>
            <a:ext cx="6012254" cy="2171405"/>
          </a:xfrm>
          <a:prstGeom prst="wedgeEllipseCallout">
            <a:avLst>
              <a:gd name="adj1" fmla="val 67603"/>
              <a:gd name="adj2" fmla="val 106987"/>
            </a:avLst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</a:rPr>
              <a:t>Przebudowa skrzyżowania ul. Krakowskiej z ul. Bohaterów Tobruku i ul. Parkową w Nowym Targu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402F8BA-950B-4E48-0A1F-C5CCB818FF23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56E8107-17AD-DE63-2637-65DE4E356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27" y="5610103"/>
            <a:ext cx="1553389" cy="1169405"/>
          </a:xfrm>
          <a:prstGeom prst="rect">
            <a:avLst/>
          </a:prstGeom>
        </p:spPr>
      </p:pic>
      <p:pic>
        <p:nvPicPr>
          <p:cNvPr id="14" name="Obraz 13" descr="Obraz zawierający tekst, plakat, kreskówka, ilustracja&#10;&#10;Zawartość wygenerowana przez AI może być niepoprawna.">
            <a:extLst>
              <a:ext uri="{FF2B5EF4-FFF2-40B4-BE49-F238E27FC236}">
                <a16:creationId xmlns:a16="http://schemas.microsoft.com/office/drawing/2014/main" id="{52D22E0C-103F-9424-DB40-0E3F9B30D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28" y="5708646"/>
            <a:ext cx="625418" cy="10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CD505-1F5D-131A-F401-0F40550A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B16AC4E-C2AE-79C9-2AB0-1610D3400084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Fotografia lotnicza, mapa, Widok z lotu ptaka, lotnicze&#10;&#10;Zawartość wygenerowana przez AI może być niepoprawna.">
            <a:extLst>
              <a:ext uri="{FF2B5EF4-FFF2-40B4-BE49-F238E27FC236}">
                <a16:creationId xmlns:a16="http://schemas.microsoft.com/office/drawing/2014/main" id="{BBB0DAB8-B557-8409-A755-9D3CEDED7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5" y="78492"/>
            <a:ext cx="11652583" cy="5876221"/>
          </a:xfrm>
          <a:prstGeom prst="rect">
            <a:avLst/>
          </a:prstGeom>
          <a:ln w="88900" cap="sq" cmpd="thickThin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Obraz 10" descr="Obraz zawierający mapa, Fotografia lotnicza, węzeł, Urbanistyka&#10;&#10;Zawartość wygenerowana przez AI może być niepoprawna.">
            <a:extLst>
              <a:ext uri="{FF2B5EF4-FFF2-40B4-BE49-F238E27FC236}">
                <a16:creationId xmlns:a16="http://schemas.microsoft.com/office/drawing/2014/main" id="{4F40E65E-9F19-10B2-B273-946738BC8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45" y="218976"/>
            <a:ext cx="5665044" cy="2960113"/>
          </a:xfrm>
          <a:prstGeom prst="ellipse">
            <a:avLst/>
          </a:prstGeom>
          <a:ln w="63500" cap="rnd">
            <a:solidFill>
              <a:schemeClr val="tx2">
                <a:lumMod val="50000"/>
                <a:lumOff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84696FC-59B6-AF02-F6E6-088F3C8C6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93" y="5378932"/>
            <a:ext cx="1860467" cy="1400576"/>
          </a:xfrm>
          <a:prstGeom prst="rect">
            <a:avLst/>
          </a:prstGeom>
        </p:spPr>
      </p:pic>
      <p:pic>
        <p:nvPicPr>
          <p:cNvPr id="14" name="Obraz 13" descr="Obraz zawierający tekst, plakat, kreskówka, ilustracja&#10;&#10;Zawartość wygenerowana przez AI może być niepoprawna.">
            <a:extLst>
              <a:ext uri="{FF2B5EF4-FFF2-40B4-BE49-F238E27FC236}">
                <a16:creationId xmlns:a16="http://schemas.microsoft.com/office/drawing/2014/main" id="{5406F988-B44D-3279-06B7-3599DB39B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6" y="5638229"/>
            <a:ext cx="759982" cy="1219771"/>
          </a:xfrm>
          <a:prstGeom prst="rect">
            <a:avLst/>
          </a:prstGeom>
        </p:spPr>
      </p:pic>
      <p:sp>
        <p:nvSpPr>
          <p:cNvPr id="21" name="Dymek mowy: owalny 20">
            <a:extLst>
              <a:ext uri="{FF2B5EF4-FFF2-40B4-BE49-F238E27FC236}">
                <a16:creationId xmlns:a16="http://schemas.microsoft.com/office/drawing/2014/main" id="{016CD53A-3DDF-FEAC-2F00-8BD891A951BB}"/>
              </a:ext>
            </a:extLst>
          </p:cNvPr>
          <p:cNvSpPr/>
          <p:nvPr/>
        </p:nvSpPr>
        <p:spPr>
          <a:xfrm>
            <a:off x="430956" y="1118680"/>
            <a:ext cx="4475387" cy="1560685"/>
          </a:xfrm>
          <a:prstGeom prst="wedgeEllipseCallout">
            <a:avLst>
              <a:gd name="adj1" fmla="val 67603"/>
              <a:gd name="adj2" fmla="val 10698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 skrzyżowania ul. Krakowskiej z ul. Bohaterów Tobruku i ul. Parkową w Nowym Targu</a:t>
            </a:r>
          </a:p>
        </p:txBody>
      </p:sp>
    </p:spTree>
    <p:extLst>
      <p:ext uri="{BB962C8B-B14F-4D97-AF65-F5344CB8AC3E}">
        <p14:creationId xmlns:p14="http://schemas.microsoft.com/office/powerpoint/2010/main" val="190842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7B30D-F436-26A0-C8E6-EB0A57B5F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C970FA2-940B-3822-1AB0-FEF786D3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97" b="-3"/>
          <a:stretch>
            <a:fillRect/>
          </a:stretch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CB2E8A6-26B4-F520-F834-FCA00EEDB140}"/>
              </a:ext>
            </a:extLst>
          </p:cNvPr>
          <p:cNvSpPr txBox="1"/>
          <p:nvPr/>
        </p:nvSpPr>
        <p:spPr>
          <a:xfrm>
            <a:off x="7910284" y="25334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/>
              <a:t>Utrudnienia drogowe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/>
              <a:t>Rozpoczęcie robót przebudowy skrzyżowania ul. Krakowska z ul. Bohaterów Tobruku i ul. Parkową w Nowym Targu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8E14A4C-55CB-F6AA-E5F9-0BD91FD92929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7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A9CAA68-00EE-79CD-14E1-4AC4FFA37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15" y="1943806"/>
            <a:ext cx="4341093" cy="3266672"/>
          </a:xfrm>
          <a:prstGeom prst="rect">
            <a:avLst/>
          </a:prstGeom>
        </p:spPr>
      </p:pic>
      <p:pic>
        <p:nvPicPr>
          <p:cNvPr id="3" name="Obraz 2" descr="Obraz zawierający tekst, symbol, korona, kreskówka&#10;&#10;Zawartość wygenerowana przez AI może być niepoprawna.">
            <a:extLst>
              <a:ext uri="{FF2B5EF4-FFF2-40B4-BE49-F238E27FC236}">
                <a16:creationId xmlns:a16="http://schemas.microsoft.com/office/drawing/2014/main" id="{407A853E-1798-71A4-9987-E3A786011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8" y="2018100"/>
            <a:ext cx="2986726" cy="3273124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159E7535-6E53-62E6-754C-F1660F82BEDD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7791752-5E7B-9374-5FEA-8A7569BB8495}"/>
              </a:ext>
            </a:extLst>
          </p:cNvPr>
          <p:cNvSpPr txBox="1"/>
          <p:nvPr/>
        </p:nvSpPr>
        <p:spPr>
          <a:xfrm>
            <a:off x="3219450" y="880493"/>
            <a:ext cx="6536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zrealizowany </a:t>
            </a:r>
            <a:r>
              <a:rPr lang="pl-PL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przy współpracy 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Gminą Nowy Targ</a:t>
            </a:r>
          </a:p>
        </p:txBody>
      </p:sp>
    </p:spTree>
    <p:extLst>
      <p:ext uri="{BB962C8B-B14F-4D97-AF65-F5344CB8AC3E}">
        <p14:creationId xmlns:p14="http://schemas.microsoft.com/office/powerpoint/2010/main" val="12538861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222</Words>
  <Application>Microsoft Office PowerPoint</Application>
  <PresentationFormat>Panoramiczny</PresentationFormat>
  <Paragraphs>35</Paragraphs>
  <Slides>16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Paulina Chudoba</dc:creator>
  <cp:lastModifiedBy>Paulina Chudoba</cp:lastModifiedBy>
  <cp:revision>17</cp:revision>
  <dcterms:created xsi:type="dcterms:W3CDTF">2025-08-29T09:06:22Z</dcterms:created>
  <dcterms:modified xsi:type="dcterms:W3CDTF">2025-10-29T13:35:20Z</dcterms:modified>
</cp:coreProperties>
</file>